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2A8F31-19B5-49D5-A8B6-98F31AAFF4CC}" type="datetimeFigureOut">
              <a:rPr lang="en-US" smtClean="0"/>
              <a:pPr/>
              <a:t>7/2/2024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F5F174B-8AED-4245-A1D8-FBCA335FBC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2A8F31-19B5-49D5-A8B6-98F31AAFF4CC}"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174B-8AED-4245-A1D8-FBCA335FBC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2A8F31-19B5-49D5-A8B6-98F31AAFF4CC}"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2A8F31-19B5-49D5-A8B6-98F31AAFF4CC}" type="datetimeFigureOut">
              <a:rPr lang="en-US" smtClean="0"/>
              <a:pPr/>
              <a:t>7/2/2024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2A8F31-19B5-49D5-A8B6-98F31AAFF4CC}" type="datetimeFigureOut">
              <a:rPr lang="en-US" smtClean="0"/>
              <a:pPr/>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A8F31-19B5-49D5-A8B6-98F31AAFF4CC}" type="datetimeFigureOut">
              <a:rPr lang="en-US" smtClean="0"/>
              <a:pPr/>
              <a:t>7/2/2024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2A8F31-19B5-49D5-A8B6-98F31AAFF4CC}"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174B-8AED-4245-A1D8-FBCA335FBC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2A8F31-19B5-49D5-A8B6-98F31AAFF4CC}"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F5F174B-8AED-4245-A1D8-FBCA335FBC7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2A8F31-19B5-49D5-A8B6-98F31AAFF4CC}" type="datetimeFigureOut">
              <a:rPr lang="en-US" smtClean="0"/>
              <a:pPr/>
              <a:t>7/2/2024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F5F174B-8AED-4245-A1D8-FBCA335FBC7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785794"/>
            <a:ext cx="7780210" cy="5857916"/>
          </a:xfrm>
        </p:spPr>
        <p:txBody>
          <a:bodyPr>
            <a:normAutofit fontScale="90000"/>
          </a:bodyPr>
          <a:lstStyle/>
          <a:p>
            <a:pPr algn="ct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t>
            </a:r>
            <a:br>
              <a:rPr lang="en-US" sz="4800" dirty="0" smtClean="0"/>
            </a:br>
            <a:r>
              <a:rPr lang="en-US" sz="4800" dirty="0" smtClean="0"/>
              <a:t/>
            </a:r>
            <a:br>
              <a:rPr lang="en-US" sz="4800" dirty="0" smtClean="0"/>
            </a:br>
            <a:r>
              <a:rPr lang="en-US" sz="4800" dirty="0" smtClean="0"/>
              <a:t/>
            </a:r>
            <a:br>
              <a:rPr lang="en-US" sz="4800" dirty="0" smtClean="0"/>
            </a:br>
            <a:r>
              <a:rPr lang="en-US" sz="4900" dirty="0" smtClean="0">
                <a:effectLst/>
                <a:latin typeface="Times New Roman" pitchFamily="18" charset="0"/>
                <a:cs typeface="Times New Roman" pitchFamily="18" charset="0"/>
              </a:rPr>
              <a:t/>
            </a:r>
            <a:br>
              <a:rPr lang="en-US" sz="4900" dirty="0" smtClean="0">
                <a:effectLst/>
                <a:latin typeface="Times New Roman" pitchFamily="18" charset="0"/>
                <a:cs typeface="Times New Roman" pitchFamily="18" charset="0"/>
              </a:rPr>
            </a:br>
            <a:r>
              <a:rPr lang="en-US" sz="4900" dirty="0" smtClean="0">
                <a:effectLst/>
                <a:latin typeface="Times New Roman" pitchFamily="18" charset="0"/>
                <a:cs typeface="Times New Roman" pitchFamily="18" charset="0"/>
              </a:rPr>
              <a:t/>
            </a:r>
            <a:br>
              <a:rPr lang="en-US" sz="4900" dirty="0" smtClean="0">
                <a:effectLst/>
                <a:latin typeface="Times New Roman" pitchFamily="18" charset="0"/>
                <a:cs typeface="Times New Roman" pitchFamily="18" charset="0"/>
              </a:rPr>
            </a:br>
            <a:r>
              <a:rPr lang="en-US" sz="4900" dirty="0" smtClean="0">
                <a:effectLst/>
                <a:latin typeface="Times New Roman" pitchFamily="18" charset="0"/>
                <a:cs typeface="Times New Roman" pitchFamily="18" charset="0"/>
              </a:rPr>
              <a:t/>
            </a:r>
            <a:br>
              <a:rPr lang="en-US" sz="4900" dirty="0" smtClean="0">
                <a:effectLst/>
                <a:latin typeface="Times New Roman" pitchFamily="18" charset="0"/>
                <a:cs typeface="Times New Roman" pitchFamily="18" charset="0"/>
              </a:rPr>
            </a:br>
            <a:r>
              <a:rPr lang="en-US" sz="4900" dirty="0" smtClean="0">
                <a:effectLst/>
                <a:latin typeface="Times New Roman" pitchFamily="18" charset="0"/>
                <a:cs typeface="Times New Roman" pitchFamily="18" charset="0"/>
              </a:rPr>
              <a:t/>
            </a:r>
            <a:br>
              <a:rPr lang="en-US" sz="4900" dirty="0" smtClean="0">
                <a:effectLst/>
                <a:latin typeface="Times New Roman" pitchFamily="18" charset="0"/>
                <a:cs typeface="Times New Roman" pitchFamily="18" charset="0"/>
              </a:rPr>
            </a:br>
            <a:r>
              <a:rPr lang="en-US" sz="4900" i="1" dirty="0" smtClean="0">
                <a:effectLst/>
                <a:latin typeface="Times New Roman" pitchFamily="18" charset="0"/>
                <a:cs typeface="Times New Roman" pitchFamily="18" charset="0"/>
              </a:rPr>
              <a:t>The Solitary Reaper</a:t>
            </a:r>
            <a:br>
              <a:rPr lang="en-US" sz="4900" i="1" dirty="0" smtClean="0">
                <a:effectLst/>
                <a:latin typeface="Times New Roman" pitchFamily="18" charset="0"/>
                <a:cs typeface="Times New Roman" pitchFamily="18" charset="0"/>
              </a:rPr>
            </a:br>
            <a:r>
              <a:rPr lang="en-US" sz="5300" i="1" dirty="0" smtClean="0">
                <a:latin typeface="Times New Roman" pitchFamily="18" charset="0"/>
                <a:cs typeface="Times New Roman" pitchFamily="18" charset="0"/>
              </a:rPr>
              <a:t/>
            </a:r>
            <a:br>
              <a:rPr lang="en-US" sz="5300" i="1" dirty="0" smtClean="0">
                <a:latin typeface="Times New Roman" pitchFamily="18" charset="0"/>
                <a:cs typeface="Times New Roman" pitchFamily="18" charset="0"/>
              </a:rPr>
            </a:br>
            <a:r>
              <a:rPr lang="en-US" sz="4000" i="1" dirty="0" smtClean="0">
                <a:latin typeface="Times New Roman" pitchFamily="18" charset="0"/>
                <a:cs typeface="Times New Roman" pitchFamily="18" charset="0"/>
              </a:rPr>
              <a:t>[Semester-1/Major]</a:t>
            </a:r>
            <a:br>
              <a:rPr lang="en-US" sz="4000" i="1" dirty="0" smtClean="0">
                <a:latin typeface="Times New Roman" pitchFamily="18" charset="0"/>
                <a:cs typeface="Times New Roman" pitchFamily="18" charset="0"/>
              </a:rPr>
            </a:br>
            <a:r>
              <a:rPr lang="en-US" sz="5300" i="1" dirty="0" smtClean="0">
                <a:latin typeface="Times New Roman" pitchFamily="18" charset="0"/>
                <a:cs typeface="Times New Roman" pitchFamily="18" charset="0"/>
              </a:rPr>
              <a:t/>
            </a:r>
            <a:br>
              <a:rPr lang="en-US" sz="5300" i="1" dirty="0" smtClean="0">
                <a:latin typeface="Times New Roman" pitchFamily="18" charset="0"/>
                <a:cs typeface="Times New Roman" pitchFamily="18" charset="0"/>
              </a:rPr>
            </a:br>
            <a:r>
              <a:rPr lang="en-US" sz="4000" i="1" dirty="0" smtClean="0">
                <a:effectLst/>
                <a:latin typeface="Times New Roman" pitchFamily="18" charset="0"/>
                <a:cs typeface="Times New Roman" pitchFamily="18" charset="0"/>
              </a:rPr>
              <a:t>Dr. </a:t>
            </a:r>
            <a:r>
              <a:rPr lang="en-US" sz="4000" i="1" smtClean="0">
                <a:effectLst/>
                <a:latin typeface="Times New Roman" pitchFamily="18" charset="0"/>
                <a:cs typeface="Times New Roman" pitchFamily="18" charset="0"/>
              </a:rPr>
              <a:t>A</a:t>
            </a:r>
            <a:r>
              <a:rPr lang="en-US" sz="4000" i="1" smtClean="0">
                <a:effectLst/>
                <a:latin typeface="Times New Roman" pitchFamily="18" charset="0"/>
                <a:cs typeface="Times New Roman" pitchFamily="18" charset="0"/>
              </a:rPr>
              <a:t>soke</a:t>
            </a:r>
            <a:r>
              <a:rPr lang="en-US" sz="4000" i="1" dirty="0" smtClean="0">
                <a:effectLst/>
                <a:latin typeface="Times New Roman" pitchFamily="18" charset="0"/>
                <a:cs typeface="Times New Roman" pitchFamily="18" charset="0"/>
              </a:rPr>
              <a:t> </a:t>
            </a:r>
            <a:r>
              <a:rPr lang="en-US" sz="4000" i="1" dirty="0" err="1" smtClean="0">
                <a:effectLst/>
                <a:latin typeface="Times New Roman" pitchFamily="18" charset="0"/>
                <a:cs typeface="Times New Roman" pitchFamily="18" charset="0"/>
              </a:rPr>
              <a:t>Howlader</a:t>
            </a:r>
            <a:r>
              <a:rPr lang="en-US" sz="4000" i="1" dirty="0" smtClean="0">
                <a:effectLst/>
                <a:latin typeface="Times New Roman" pitchFamily="18" charset="0"/>
                <a:cs typeface="Times New Roman" pitchFamily="18" charset="0"/>
              </a:rPr>
              <a:t/>
            </a:r>
            <a:br>
              <a:rPr lang="en-US" sz="4000" i="1" dirty="0" smtClean="0">
                <a:effectLst/>
                <a:latin typeface="Times New Roman" pitchFamily="18" charset="0"/>
                <a:cs typeface="Times New Roman" pitchFamily="18" charset="0"/>
              </a:rPr>
            </a:br>
            <a:r>
              <a:rPr lang="en-US" sz="4000" i="1" dirty="0" smtClean="0">
                <a:effectLst/>
                <a:latin typeface="Times New Roman" pitchFamily="18" charset="0"/>
                <a:cs typeface="Times New Roman" pitchFamily="18" charset="0"/>
              </a:rPr>
              <a:t>Assistant Professor of English</a:t>
            </a:r>
            <a:br>
              <a:rPr lang="en-US" sz="4000" i="1" dirty="0" smtClean="0">
                <a:effectLst/>
                <a:latin typeface="Times New Roman" pitchFamily="18" charset="0"/>
                <a:cs typeface="Times New Roman" pitchFamily="18" charset="0"/>
              </a:rPr>
            </a:br>
            <a:r>
              <a:rPr lang="en-US" sz="4000" i="1" dirty="0" err="1" smtClean="0">
                <a:effectLst/>
                <a:latin typeface="Times New Roman" pitchFamily="18" charset="0"/>
                <a:cs typeface="Times New Roman" pitchFamily="18" charset="0"/>
              </a:rPr>
              <a:t>Bejoy</a:t>
            </a:r>
            <a:r>
              <a:rPr lang="en-US" sz="4000" i="1" dirty="0" smtClean="0">
                <a:effectLst/>
                <a:latin typeface="Times New Roman" pitchFamily="18" charset="0"/>
                <a:cs typeface="Times New Roman" pitchFamily="18" charset="0"/>
              </a:rPr>
              <a:t> Narayan </a:t>
            </a:r>
            <a:r>
              <a:rPr lang="en-US" sz="4000" i="1" dirty="0" err="1" smtClean="0">
                <a:effectLst/>
                <a:latin typeface="Times New Roman" pitchFamily="18" charset="0"/>
                <a:cs typeface="Times New Roman" pitchFamily="18" charset="0"/>
              </a:rPr>
              <a:t>Mahavidyalaya</a:t>
            </a:r>
            <a:r>
              <a:rPr lang="en-US" sz="5300" i="1" dirty="0" smtClean="0">
                <a:latin typeface="Times New Roman" pitchFamily="18" charset="0"/>
                <a:cs typeface="Times New Roman" pitchFamily="18" charset="0"/>
              </a:rPr>
              <a:t/>
            </a:r>
            <a:br>
              <a:rPr lang="en-US" sz="5300" i="1" dirty="0" smtClean="0">
                <a:latin typeface="Times New Roman" pitchFamily="18" charset="0"/>
                <a:cs typeface="Times New Roman" pitchFamily="18" charset="0"/>
              </a:rPr>
            </a:br>
            <a:r>
              <a:rPr lang="en-US" i="1" dirty="0" smtClean="0"/>
              <a:t/>
            </a:r>
            <a:br>
              <a:rPr lang="en-US" i="1" dirty="0" smtClean="0"/>
            </a:br>
            <a:r>
              <a:rPr lang="en-US" i="1"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0100" y="714356"/>
            <a:ext cx="7286676" cy="5016758"/>
          </a:xfrm>
          <a:prstGeom prst="rect">
            <a:avLst/>
          </a:prstGeom>
          <a:noFill/>
        </p:spPr>
        <p:txBody>
          <a:bodyPr wrap="square" rtlCol="0">
            <a:spAutoFit/>
          </a:bodyPr>
          <a:lstStyle/>
          <a:p>
            <a:endParaRPr lang="en-US" sz="2000" dirty="0" smtClean="0">
              <a:latin typeface="Times New Roman" pitchFamily="18" charset="0"/>
              <a:cs typeface="Times New Roman" pitchFamily="18" charset="0"/>
            </a:endParaRPr>
          </a:p>
          <a:p>
            <a:r>
              <a:rPr lang="en-US" sz="2000" b="1" i="1" dirty="0" smtClean="0">
                <a:latin typeface="Times New Roman" pitchFamily="18" charset="0"/>
                <a:cs typeface="Times New Roman" pitchFamily="18" charset="0"/>
              </a:rPr>
              <a:t>Points to Remember</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Romantic poetry focuses on emotion and imagination.</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It emphasizes on the connection between humans and the natural world.  </a:t>
            </a:r>
          </a:p>
          <a:p>
            <a:r>
              <a:rPr lang="en-US" sz="2000" dirty="0" smtClean="0">
                <a:latin typeface="Times New Roman" pitchFamily="18" charset="0"/>
                <a:cs typeface="Times New Roman" pitchFamily="18" charset="0"/>
              </a:rPr>
              <a:t> </a:t>
            </a:r>
          </a:p>
          <a:p>
            <a:r>
              <a:rPr lang="en-US" sz="2000" i="1" dirty="0" smtClean="0">
                <a:latin typeface="Times New Roman" pitchFamily="18" charset="0"/>
                <a:cs typeface="Times New Roman" pitchFamily="18" charset="0"/>
              </a:rPr>
              <a:t>The Solitary Reaper </a:t>
            </a:r>
            <a:r>
              <a:rPr lang="en-US" sz="2000" dirty="0" smtClean="0">
                <a:latin typeface="Times New Roman" pitchFamily="18" charset="0"/>
                <a:cs typeface="Times New Roman" pitchFamily="18" charset="0"/>
              </a:rPr>
              <a:t>is based on the experience of someone else, author and friend Thomas Wilkinson, as described in his </a:t>
            </a:r>
            <a:r>
              <a:rPr lang="en-US" sz="2000" i="1" dirty="0" smtClean="0">
                <a:latin typeface="Times New Roman" pitchFamily="18" charset="0"/>
                <a:cs typeface="Times New Roman" pitchFamily="18" charset="0"/>
              </a:rPr>
              <a:t>Tours to the British Mountains.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poem reflects Wordsworth’s belief that poetry should be written to provide pleasure through a rhythmic and powerful expression of emotion and leave readers with ‘a spontaneous overflow of powerful feelings’ long after it is read. </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1071546"/>
            <a:ext cx="6643734" cy="5324535"/>
          </a:xfrm>
          <a:prstGeom prst="rect">
            <a:avLst/>
          </a:prstGeom>
          <a:noFill/>
        </p:spPr>
        <p:txBody>
          <a:bodyPr wrap="square" rtlCol="0">
            <a:spAutoFit/>
          </a:bodyPr>
          <a:lstStyle/>
          <a:p>
            <a:r>
              <a:rPr lang="en-US" sz="2000" dirty="0" smtClean="0">
                <a:latin typeface="Times New Roman" pitchFamily="18" charset="0"/>
                <a:cs typeface="Times New Roman" pitchFamily="18" charset="0"/>
              </a:rPr>
              <a:t>The poem begins with the speaker struck by the sad beauty of her song that the whole valley seems to overflow with its sound.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speaker compares the girl’s singing to that of a nightingale and a cuckoo bird.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He speculates that her song might be about some past sorrow, pain or loss of old, unhappy things’ or battles fought long ago. Or perhaps, he says, it is a humbler, simpler song about some present sorrow, pain, or loss, a ‘matter of to-day.’</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poem ends as the speaker understands that whatever the girl sings about does not matter. It is the beauty of the song and her singing that touches his heart and lingers in his mind, giving him joy as he travels up the hill and carries her song with him long after he can no longer hear it. </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249</Words>
  <Application>Microsoft Office PowerPoint</Application>
  <PresentationFormat>On-screen Show (4:3)</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Calibri</vt:lpstr>
      <vt:lpstr>Constantia</vt:lpstr>
      <vt:lpstr>Times New Roman</vt:lpstr>
      <vt:lpstr>Wingdings 2</vt:lpstr>
      <vt:lpstr>Flow</vt:lpstr>
      <vt:lpstr>                                                                                                                                   The Solitary Reaper  [Semester-1/Major]  Dr. Asoke Howlader Assistant Professor of English Bejoy Narayan Mahavidyalaya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Many Meanings of Macbeth  Semester-2 CC-4</dc:title>
  <dc:creator>USER</dc:creator>
  <cp:lastModifiedBy>Windows User</cp:lastModifiedBy>
  <cp:revision>8</cp:revision>
  <dcterms:created xsi:type="dcterms:W3CDTF">2023-12-13T17:20:07Z</dcterms:created>
  <dcterms:modified xsi:type="dcterms:W3CDTF">2024-07-02T05:37:55Z</dcterms:modified>
</cp:coreProperties>
</file>